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rwords.com/2792/liability.html" TargetMode="External" /><Relationship Id="rId2" Type="http://schemas.openxmlformats.org/officeDocument/2006/relationships/hyperlink" Target="http://www.investopedia.com/terms/a/asset.asp" TargetMode="External" /><Relationship Id="rId1" Type="http://schemas.openxmlformats.org/officeDocument/2006/relationships/slideLayout" Target="../slideLayouts/slideLayout1.xml" /><Relationship Id="rId4" Type="http://schemas.openxmlformats.org/officeDocument/2006/relationships/hyperlink" Target="http://www.accountingcoach.com/blog/what-is-owners-equity" TargetMode="Externa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terms/e/expense.asp" TargetMode="External" /><Relationship Id="rId2" Type="http://schemas.openxmlformats.org/officeDocument/2006/relationships/hyperlink" Target="http://www.investopedia.com/terms/r/revenue.asp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://www.investorwords.com/3247/net_income.html" TargetMode="Externa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inganswers.com/financial-dictionary/economics/fixed-costs-2948" TargetMode="External" /><Relationship Id="rId2" Type="http://schemas.openxmlformats.org/officeDocument/2006/relationships/hyperlink" Target="http://quickbooks.intuit.com/r/business-planning/financial-planning-tips-for-a-break-even-analysis/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://www.accountingtools.com/questions-and-answers/how-to-calculate-cost-per-unit.html" TargetMode="Externa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terms/c/cashequivalents.asp" TargetMode="External" /><Relationship Id="rId2" Type="http://schemas.openxmlformats.org/officeDocument/2006/relationships/hyperlink" Target="http://www.myaccountingcourse.com/financial-ratios/cash-ratio" TargetMode="Externa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accountingcourse.com/financial-ratios/profit-margin-ratio" TargetMode="Externa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accountingcourse.com/financial-ratios/debt-to-equity-ratio" TargetMode="Externa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8561-1A88-3D47-8717-0A67BBEC2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994" y="797718"/>
            <a:ext cx="8915399" cy="285751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67B49-A881-D740-A06C-809E4CE74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043" y="1229320"/>
            <a:ext cx="11671299" cy="4399360"/>
          </a:xfrm>
        </p:spPr>
        <p:txBody>
          <a:bodyPr>
            <a:normAutofit/>
          </a:bodyPr>
          <a:lstStyle/>
          <a:p>
            <a:pPr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1. The Accounting Equation</a:t>
            </a:r>
            <a:endParaRPr lang="en-US" sz="2400" b="1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Equation: (Assets = Liability + Owner’s Equity)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What It Means: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Assets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are </a:t>
            </a:r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all of the things your company owns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, including property, cash, inventory and equipment that will provide you with a future benefit.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Liabilities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are </a:t>
            </a:r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obligations that you must pay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, including things like lease payments, merchant account fees and debt service.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Owner’s Equity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is the portion of the company </a:t>
            </a:r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that actually belongs to the owner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6954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4CA5E-F18F-7E46-A60C-F00D58F3C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1273969"/>
            <a:ext cx="10611643" cy="4441032"/>
          </a:xfrm>
        </p:spPr>
        <p:txBody>
          <a:bodyPr>
            <a:normAutofit/>
          </a:bodyPr>
          <a:lstStyle/>
          <a:p>
            <a:pPr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2. Net Income</a:t>
            </a:r>
            <a:endParaRPr lang="en-US" sz="2400" b="1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Equation: (Revenues – Expenses = Net Income)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What It Means: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Revenues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are the </a:t>
            </a:r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sales or other positive cash inflow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 that comes into your company.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Expenses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are the </a:t>
            </a:r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costs that are associated with making sales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By subtracting your revenue from your expenses, you can calculate your </a:t>
            </a:r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net income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. This is how much you’re earning, and the goal is for this to become positive (and as high as possible).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9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DDF46-CF4F-FF47-8806-81B492098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844" y="2133600"/>
            <a:ext cx="10849768" cy="3777622"/>
          </a:xfrm>
        </p:spPr>
        <p:txBody>
          <a:bodyPr>
            <a:noAutofit/>
          </a:bodyPr>
          <a:lstStyle/>
          <a:p>
            <a:pPr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3. Break-Even Point</a:t>
            </a:r>
            <a:endParaRPr lang="en-US" sz="2400" b="1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hlinkClick r:id="rId2"/>
              </a:rPr>
              <a:t>Equation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: (Break-Even Volume = Fixed Costs / Sales Price – Variable Cost Per Unit)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What It Means: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Fixed Costs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are </a:t>
            </a:r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recurring, predictable costs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 that you must pay in order to conduct business. These costs include insurance premiums, rent, employee salaries, etc.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Sales Price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is the retail price you sell your products or services for.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Variable Cost Per Unit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is the </a:t>
            </a:r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amount it costs you to make your product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This tells you how much of your product you need to sell in order to cover your costs and start making money.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8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CB31-51EC-4949-BE01-79CC66219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788" y="1071563"/>
            <a:ext cx="10766424" cy="4458659"/>
          </a:xfrm>
        </p:spPr>
        <p:txBody>
          <a:bodyPr>
            <a:normAutofit/>
          </a:bodyPr>
          <a:lstStyle/>
          <a:p>
            <a:pPr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4. Cash Ratio</a:t>
            </a:r>
            <a:endParaRPr lang="en-US" sz="2400" b="1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hlinkClick r:id="rId2"/>
              </a:rPr>
              <a:t>Equation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: (Cash Ratio = Cash / Current Liabilities)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What It Means: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Cash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is simply the amount of cash you have at your disposal. This can include actual cash and </a:t>
            </a:r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cash equivalents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 (i.e. highly liquid investment securities).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Current Liabilities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are the current debts the business has incurred.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This gives you an idea of how much cash you currently have on hand. The higher the number, the healthier your company.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4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45CC-BF11-FC45-9A5A-5D1B478B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844" y="1440656"/>
            <a:ext cx="10849768" cy="4470566"/>
          </a:xfrm>
        </p:spPr>
        <p:txBody>
          <a:bodyPr>
            <a:normAutofit/>
          </a:bodyPr>
          <a:lstStyle/>
          <a:p>
            <a:pPr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5. Profit Margin</a:t>
            </a:r>
            <a:endParaRPr lang="en-US" sz="2400" b="1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hlinkClick r:id="rId2"/>
              </a:rPr>
              <a:t>Equation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: (Profit Margin = Net Income / Sales)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What It Means: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Net Income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is the total amount of money your business has made after expenses have been removed.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Sales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are the total amount of sales you’ve generated.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This shows how much you’re making per sale. If it’s too low, it may reflect that your costs are too high, or that your business is not very healthy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33554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D2D8C-75E6-5241-BDE4-02D2057D8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531" y="1035844"/>
            <a:ext cx="10302081" cy="4875378"/>
          </a:xfrm>
        </p:spPr>
        <p:txBody>
          <a:bodyPr>
            <a:normAutofit/>
          </a:bodyPr>
          <a:lstStyle/>
          <a:p>
            <a:pPr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6. Debt-to-Equity Ratio</a:t>
            </a:r>
            <a:endParaRPr lang="en-US" sz="2400" b="1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u="none" strike="noStrike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hlinkClick r:id="rId2"/>
              </a:rPr>
              <a:t>Equation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: (Debt-to-Equity Ratio = Total Liabilities / Total Equity)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What It Means: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Total Liabilities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include all of the costs you must pay to outside parties, such as loan or interest payments.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Total Equity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is how much of the company actually belongs to the owner or other employees.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This ratio shows how much of your company’s financing comes from external sources. A high number might make it more difficult to get more financing or investors.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2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C431C-AF41-384A-A95D-98C217D24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406" y="1372310"/>
            <a:ext cx="10599737" cy="4732503"/>
          </a:xfrm>
        </p:spPr>
        <p:txBody>
          <a:bodyPr>
            <a:noAutofit/>
          </a:bodyPr>
          <a:lstStyle/>
          <a:p>
            <a:pPr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7. Cost of Goods Sold</a:t>
            </a:r>
            <a:endParaRPr lang="en-US" sz="2400" b="1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Equation: (Cost of Goods Sold = Cost of Materials/Inventory – Cost of Outputs)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What It Means: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Cost of Materials/Inventory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is the amount of money your company has to spend to secure the necessary products or materials to manufacture your product.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 b="1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Cost of Outputs </a:t>
            </a:r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is the total cost of the goods sold.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  <a:cs typeface="Times New Roman" panose="02020603050405020304" pitchFamily="18" charset="0"/>
              </a:rPr>
              <a:t>This tells you if the costs you’re paying to make your product are in line with the revenue you earn when you sell it.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>
                <a:solidFill>
                  <a:srgbClr val="393A3D"/>
                </a:solidFill>
                <a:effectLst/>
                <a:latin typeface="Avenir Next forINTUIT"/>
                <a:ea typeface="Times New Roman" panose="02020603050405020304" pitchFamily="18" charset="0"/>
              </a:rPr>
              <a:t>Even if you’re not planning to manage your own accounting, you should have a solid grasp of these fundamental accounting formulas. The more knowledge you have regarding your finances, the better you can manage your business.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666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navinchandra694@gmail.com</dc:creator>
  <cp:lastModifiedBy>navinchandra694@gmail.com</cp:lastModifiedBy>
  <cp:revision>1</cp:revision>
  <dcterms:created xsi:type="dcterms:W3CDTF">2020-02-28T18:49:08Z</dcterms:created>
  <dcterms:modified xsi:type="dcterms:W3CDTF">2020-02-28T19:01:14Z</dcterms:modified>
</cp:coreProperties>
</file>